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8" r:id="rId3"/>
    <p:sldId id="273" r:id="rId4"/>
    <p:sldId id="260" r:id="rId5"/>
    <p:sldId id="261" r:id="rId6"/>
    <p:sldId id="262" r:id="rId7"/>
    <p:sldId id="263" r:id="rId8"/>
    <p:sldId id="265" r:id="rId9"/>
    <p:sldId id="264" r:id="rId10"/>
    <p:sldId id="279" r:id="rId11"/>
    <p:sldId id="268" r:id="rId12"/>
    <p:sldId id="270" r:id="rId13"/>
    <p:sldId id="274" r:id="rId14"/>
    <p:sldId id="271" r:id="rId15"/>
    <p:sldId id="272" r:id="rId16"/>
    <p:sldId id="275" r:id="rId17"/>
    <p:sldId id="276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1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414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Bottom-up Climate Vulnerability Analysis</a:t>
            </a: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sz="3600" dirty="0">
                <a:solidFill>
                  <a:srgbClr val="0070C0"/>
                </a:solidFill>
                <a:latin typeface="Comic Sans MS" panose="030F0702030302020204" pitchFamily="66" charset="0"/>
              </a:rPr>
              <a:t>Preliminary results &amp; discussion</a:t>
            </a:r>
            <a:endParaRPr lang="en-US" sz="36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70" y="3856562"/>
            <a:ext cx="4028388" cy="1655762"/>
          </a:xfrm>
        </p:spPr>
        <p:txBody>
          <a:bodyPr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Jacob </a:t>
            </a:r>
            <a:r>
              <a:rPr lang="en-US" dirty="0" err="1">
                <a:latin typeface="Comic Sans MS" panose="030F0702030302020204" pitchFamily="66" charset="0"/>
              </a:rPr>
              <a:t>Everitt</a:t>
            </a: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David E. Rosenberg</a:t>
            </a:r>
          </a:p>
          <a:p>
            <a:r>
              <a:rPr lang="en-US" dirty="0">
                <a:latin typeface="Comic Sans MS" panose="030F0702030302020204" pitchFamily="66" charset="0"/>
              </a:rPr>
              <a:t>February 28</a:t>
            </a:r>
            <a:r>
              <a:rPr lang="en-US" baseline="30000" dirty="0">
                <a:latin typeface="Comic Sans MS" panose="030F0702030302020204" pitchFamily="66" charset="0"/>
              </a:rPr>
              <a:t>th</a:t>
            </a:r>
            <a:r>
              <a:rPr lang="en-US" dirty="0">
                <a:latin typeface="Comic Sans MS" panose="030F0702030302020204" pitchFamily="66" charset="0"/>
              </a:rPr>
              <a:t>, 2020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 b="16592"/>
          <a:stretch/>
        </p:blipFill>
        <p:spPr bwMode="auto">
          <a:xfrm>
            <a:off x="1260001" y="5410986"/>
            <a:ext cx="1929205" cy="13016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564DAA-D77E-4FF9-A29E-5013FF145A24}"/>
              </a:ext>
            </a:extLst>
          </p:cNvPr>
          <p:cNvSpPr/>
          <p:nvPr/>
        </p:nvSpPr>
        <p:spPr>
          <a:xfrm>
            <a:off x="8512405" y="5646304"/>
            <a:ext cx="33999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Weber Basin Water Conservancy District</a:t>
            </a:r>
          </a:p>
        </p:txBody>
      </p:sp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14040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7030A0"/>
                </a:solidFill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</a:t>
            </a:r>
            <a:r>
              <a:rPr lang="en-US" sz="2200" dirty="0" err="1">
                <a:solidFill>
                  <a:srgbClr val="7030A0"/>
                </a:solidFill>
                <a:latin typeface="Comic Sans MS" panose="030F0702030302020204" pitchFamily="66" charset="0"/>
              </a:rPr>
              <a:t>evap</a:t>
            </a:r>
            <a:r>
              <a:rPr lang="en-US" sz="2200" dirty="0">
                <a:solidFill>
                  <a:srgbClr val="7030A0"/>
                </a:solidFill>
                <a:latin typeface="Comic Sans MS" panose="030F0702030302020204" pitchFamily="66" charset="0"/>
              </a:rPr>
              <a:t>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2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60" y="151928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187255" y="306371"/>
            <a:ext cx="11860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</a:t>
            </a:r>
          </a:p>
          <a:p>
            <a:pPr algn="ctr">
              <a:spcBef>
                <a:spcPts val="1200"/>
              </a:spcBef>
            </a:pPr>
            <a:r>
              <a:rPr lang="en-US" sz="2600" b="1" dirty="0">
                <a:solidFill>
                  <a:srgbClr val="3333FF"/>
                </a:solidFill>
                <a:latin typeface="Comic Sans MS" panose="030F0702030302020204" pitchFamily="66" charset="0"/>
              </a:rPr>
              <a:t>Percent of years June 1 total system storage below 380,000 acre-feet </a:t>
            </a:r>
            <a:endParaRPr lang="en-US" sz="26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71702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D9F8C431-5A88-4BA4-A9DD-DC956BC8C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14300"/>
            <a:ext cx="112395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473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A20635-6CD5-4C54-AC7F-22A69FCEC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096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19E95B2-0A6F-46E9-BC84-B6F585CAA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66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73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Sedimentation</a:t>
            </a:r>
          </a:p>
          <a:p>
            <a:r>
              <a:rPr lang="en-US" dirty="0"/>
              <a:t>High Demand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Low Inflows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Combinations</a:t>
            </a:r>
          </a:p>
          <a:p>
            <a:pPr lvl="1"/>
            <a:r>
              <a:rPr lang="en-US" dirty="0"/>
              <a:t>Levels</a:t>
            </a:r>
          </a:p>
          <a:p>
            <a:pPr lvl="1"/>
            <a:r>
              <a:rPr lang="en-US" dirty="0"/>
              <a:t>Levels</a:t>
            </a: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25F4-2C7C-4E42-BD31-4CD8C342DE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AD7BB-9116-4AA5-9919-EBBA2982F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61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8" y="330764"/>
            <a:ext cx="9190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Key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108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B361D9-EA41-4F19-8923-1B21833D5D0B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Selected </a:t>
            </a:r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6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9AF181A1-94D1-4734-BE8F-DA1EE0EA0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234" y="400489"/>
            <a:ext cx="9085532" cy="60570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680D7D-C04D-488A-BD4A-C5631C3B1FFF}"/>
              </a:ext>
            </a:extLst>
          </p:cNvPr>
          <p:cNvSpPr txBox="1"/>
          <p:nvPr/>
        </p:nvSpPr>
        <p:spPr>
          <a:xfrm>
            <a:off x="10033302" y="985838"/>
            <a:ext cx="97067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(1570-1600)</a:t>
            </a:r>
          </a:p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192k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00799-FF50-4C28-98A7-137374659373}"/>
              </a:ext>
            </a:extLst>
          </p:cNvPr>
          <p:cNvSpPr txBox="1"/>
          <p:nvPr/>
        </p:nvSpPr>
        <p:spPr>
          <a:xfrm>
            <a:off x="3873500" y="0"/>
            <a:ext cx="50165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Average Annual Inflow (Acre-Ft)</a:t>
            </a:r>
          </a:p>
          <a:p>
            <a:pPr algn="ctr"/>
            <a:r>
              <a:rPr lang="en-US" sz="2400" dirty="0"/>
              <a:t>Trace Scenarios</a:t>
            </a:r>
          </a:p>
        </p:txBody>
      </p:sp>
    </p:spTree>
    <p:extLst>
      <p:ext uri="{BB962C8B-B14F-4D97-AF65-F5344CB8AC3E}">
        <p14:creationId xmlns:p14="http://schemas.microsoft.com/office/powerpoint/2010/main" val="70533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F8365658-DBAD-478F-BBE2-59A0B9637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2192000" cy="63697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C6D95E-169D-4276-B3AF-E70E5CD41A57}"/>
              </a:ext>
            </a:extLst>
          </p:cNvPr>
          <p:cNvSpPr txBox="1"/>
          <p:nvPr/>
        </p:nvSpPr>
        <p:spPr>
          <a:xfrm>
            <a:off x="9232900" y="952500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Weber at Oakley</a:t>
            </a:r>
          </a:p>
        </p:txBody>
      </p:sp>
    </p:spTree>
    <p:extLst>
      <p:ext uri="{BB962C8B-B14F-4D97-AF65-F5344CB8AC3E}">
        <p14:creationId xmlns:p14="http://schemas.microsoft.com/office/powerpoint/2010/main" val="2460131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04F9E12-1EEE-4E43-BED8-FA1DCEA13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650"/>
            <a:ext cx="12289579" cy="5600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C67C64-4BC6-487C-AA4E-96D80F7EB22B}"/>
              </a:ext>
            </a:extLst>
          </p:cNvPr>
          <p:cNvSpPr txBox="1"/>
          <p:nvPr/>
        </p:nvSpPr>
        <p:spPr>
          <a:xfrm>
            <a:off x="9715500" y="135255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Total District</a:t>
            </a:r>
          </a:p>
        </p:txBody>
      </p:sp>
    </p:spTree>
    <p:extLst>
      <p:ext uri="{BB962C8B-B14F-4D97-AF65-F5344CB8AC3E}">
        <p14:creationId xmlns:p14="http://schemas.microsoft.com/office/powerpoint/2010/main" val="1153059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55E4815-528B-4F22-9758-7F89349D3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0115550" cy="5216517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3C58C9E-A240-47D8-879E-D5C3D1F771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096" y="510335"/>
            <a:ext cx="8115354" cy="48270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E1662A-2F8B-4AA3-894C-F19E94085A39}"/>
              </a:ext>
            </a:extLst>
          </p:cNvPr>
          <p:cNvSpPr txBox="1"/>
          <p:nvPr/>
        </p:nvSpPr>
        <p:spPr>
          <a:xfrm>
            <a:off x="7153302" y="687880"/>
            <a:ext cx="4533900" cy="113243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66927-2EF3-43EC-AAC0-4C368AD12475}"/>
              </a:ext>
            </a:extLst>
          </p:cNvPr>
          <p:cNvSpPr txBox="1"/>
          <p:nvPr/>
        </p:nvSpPr>
        <p:spPr>
          <a:xfrm>
            <a:off x="9982200" y="2950509"/>
            <a:ext cx="2533650" cy="11324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8EDCA8-5153-46AF-ADA5-AF6525E7D17A}"/>
              </a:ext>
            </a:extLst>
          </p:cNvPr>
          <p:cNvSpPr txBox="1"/>
          <p:nvPr/>
        </p:nvSpPr>
        <p:spPr>
          <a:xfrm>
            <a:off x="800100" y="4953000"/>
            <a:ext cx="13087350" cy="8830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568AF-8ED9-4CE3-9BF6-BF4DF289501D}"/>
              </a:ext>
            </a:extLst>
          </p:cNvPr>
          <p:cNvSpPr txBox="1"/>
          <p:nvPr/>
        </p:nvSpPr>
        <p:spPr>
          <a:xfrm>
            <a:off x="1390650" y="5181600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Weber at Oakley Inflows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2C56F1-EF8A-4CAC-91D0-B37453FF4A6B}"/>
              </a:ext>
            </a:extLst>
          </p:cNvPr>
          <p:cNvSpPr txBox="1"/>
          <p:nvPr/>
        </p:nvSpPr>
        <p:spPr>
          <a:xfrm>
            <a:off x="7715250" y="5167498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District Total Inflows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B2BDE1-81F1-4D05-ADCB-DC394F37AE53}"/>
              </a:ext>
            </a:extLst>
          </p:cNvPr>
          <p:cNvSpPr txBox="1"/>
          <p:nvPr/>
        </p:nvSpPr>
        <p:spPr>
          <a:xfrm>
            <a:off x="10782300" y="1221123"/>
            <a:ext cx="2057400" cy="3124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50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A3BF53-D7A0-4D65-AD44-A93509FD9E05}"/>
              </a:ext>
            </a:extLst>
          </p:cNvPr>
          <p:cNvGrpSpPr/>
          <p:nvPr/>
        </p:nvGrpSpPr>
        <p:grpSpPr>
          <a:xfrm>
            <a:off x="1175210" y="1366887"/>
            <a:ext cx="8854910" cy="5491113"/>
            <a:chOff x="609600" y="0"/>
            <a:chExt cx="10648949" cy="6888389"/>
          </a:xfrm>
        </p:grpSpPr>
        <p:pic>
          <p:nvPicPr>
            <p:cNvPr id="3" name="Picture 2" descr="A close up of a map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9872908D-4E22-412D-9D3B-F38D8F7CC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0"/>
              <a:ext cx="10648949" cy="688838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2E3DF3F-C65A-4BF1-8838-B581C05CAC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8242" y="721519"/>
              <a:ext cx="2196939" cy="54430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A23A36E-1212-4493-B191-BD9ABDB2A018}"/>
                </a:ext>
              </a:extLst>
            </p:cNvPr>
            <p:cNvCxnSpPr>
              <a:cxnSpLocks/>
            </p:cNvCxnSpPr>
            <p:nvPr/>
          </p:nvCxnSpPr>
          <p:spPr>
            <a:xfrm>
              <a:off x="3355181" y="693420"/>
              <a:ext cx="2187490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07BE0F-72FC-42D9-B7C4-E9B4A869C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1429" y="693420"/>
              <a:ext cx="2175803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60337FF-AF13-43C6-B6FB-B35F3AA2B8C8}"/>
                </a:ext>
              </a:extLst>
            </p:cNvPr>
            <p:cNvCxnSpPr>
              <a:cxnSpLocks/>
            </p:cNvCxnSpPr>
            <p:nvPr/>
          </p:nvCxnSpPr>
          <p:spPr>
            <a:xfrm>
              <a:off x="7737232" y="693420"/>
              <a:ext cx="2187818" cy="36023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FC02EA-28D8-4F55-9AC8-57CF43B75286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3 demographic and 1 climate factors effect demand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A3D1D2-C468-41A2-9C2A-EB6EA9503625}"/>
              </a:ext>
            </a:extLst>
          </p:cNvPr>
          <p:cNvSpPr/>
          <p:nvPr/>
        </p:nvSpPr>
        <p:spPr>
          <a:xfrm>
            <a:off x="10486332" y="1942049"/>
            <a:ext cx="16082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Base Case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2EC85A-2A0C-4FE7-B24F-45890FEB450E}"/>
              </a:ext>
            </a:extLst>
          </p:cNvPr>
          <p:cNvCxnSpPr>
            <a:cxnSpLocks/>
          </p:cNvCxnSpPr>
          <p:nvPr/>
        </p:nvCxnSpPr>
        <p:spPr>
          <a:xfrm flipH="1">
            <a:off x="10003407" y="2177596"/>
            <a:ext cx="4829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6E5A179F-407B-48AD-B81A-56D2AB128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812" y="1534463"/>
            <a:ext cx="8961257" cy="51975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Selected 6 demand factors 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0203528" y="2177719"/>
            <a:ext cx="160825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Need larger font size for figure!!</a:t>
            </a:r>
          </a:p>
        </p:txBody>
      </p:sp>
    </p:spTree>
    <p:extLst>
      <p:ext uri="{BB962C8B-B14F-4D97-AF65-F5344CB8AC3E}">
        <p14:creationId xmlns:p14="http://schemas.microsoft.com/office/powerpoint/2010/main" val="730476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301</Words>
  <Application>Microsoft Office PowerPoint</Application>
  <PresentationFormat>Widescreen</PresentationFormat>
  <Paragraphs>89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Comic Sans MS</vt:lpstr>
      <vt:lpstr>Office Theme</vt:lpstr>
      <vt:lpstr>Bottom-up Climate Vulnerability Analysis  Preliminary results &amp;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Questions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david</cp:lastModifiedBy>
  <cp:revision>16</cp:revision>
  <dcterms:created xsi:type="dcterms:W3CDTF">2020-02-26T02:23:49Z</dcterms:created>
  <dcterms:modified xsi:type="dcterms:W3CDTF">2020-02-26T20:20:00Z</dcterms:modified>
</cp:coreProperties>
</file>